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09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06" r:id="rId11"/>
    <p:sldId id="298" r:id="rId1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27C0728-BFBA-4018-A895-7E45D940962F}">
          <p14:sldIdLst>
            <p14:sldId id="256"/>
            <p14:sldId id="309"/>
            <p14:sldId id="317"/>
          </p14:sldIdLst>
        </p14:section>
        <p14:section name="COURSE CONTENT" id="{F4927CBE-FA17-46D1-BAAE-887D0AF2CCBF}">
          <p14:sldIdLst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REFERENCE" id="{82098E28-DACF-4424-86A1-E861B2DCC6FF}">
          <p14:sldIdLst>
            <p14:sldId id="306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8FD5"/>
    <a:srgbClr val="558FD5"/>
    <a:srgbClr val="0079B8"/>
    <a:srgbClr val="0081B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36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2E412-AF6E-4368-8CE6-F3740DE76C61}" type="datetimeFigureOut">
              <a:rPr lang="id-ID" smtClean="0"/>
              <a:t>23/07/2019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155C6-5DCB-4C40-B171-89DD4185B27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256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id-ID" smtClean="0"/>
              <a:t>HAK CIPTA DILINDUNGI UNDANG-UNDANG DILARANG KERAS MEMPERBANYAK / MENGCOPY TANPA SEIZIN COPY CENTRE IBII</a:t>
            </a:r>
          </a:p>
        </p:txBody>
      </p:sp>
      <p:sp>
        <p:nvSpPr>
          <p:cNvPr id="4710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id-ID" smtClean="0"/>
              <a:t>Institut Bisnis dan Informatika Indonesia</a:t>
            </a:r>
          </a:p>
        </p:txBody>
      </p:sp>
      <p:sp>
        <p:nvSpPr>
          <p:cNvPr id="4710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847EBE3-6CA1-47EE-859D-CC8D2F1285A1}" type="slidenum">
              <a:rPr lang="en-US" altLang="id-ID"/>
              <a:pPr eaLnBrk="1" hangingPunct="1"/>
              <a:t>7</a:t>
            </a:fld>
            <a:endParaRPr lang="en-US" altLang="id-ID"/>
          </a:p>
        </p:txBody>
      </p:sp>
      <p:sp>
        <p:nvSpPr>
          <p:cNvPr id="471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1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id-ID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694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B9D4B4-9F6B-4429-9532-9DE4113265A3}" type="slidenum">
              <a:rPr lang="en-US" altLang="en-US">
                <a:solidFill>
                  <a:prstClr val="black"/>
                </a:solidFill>
              </a:rPr>
              <a:pPr eaLnBrk="1" hangingPunct="1"/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6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9139237" cy="646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1691679" y="1628800"/>
            <a:ext cx="7452319" cy="5229200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US" sz="3200" b="1" dirty="0" smtClean="0">
                <a:solidFill>
                  <a:schemeClr val="bg1"/>
                </a:solidFill>
                <a:latin typeface="Open Sans" pitchFamily="-84" charset="0"/>
                <a:ea typeface="ＭＳ Ｐゴシック" pitchFamily="34" charset="-128"/>
              </a:rPr>
              <a:t>Headline Open Sans Bold 32pt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14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596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87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Bina Nusantara University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3E5453-85FB-4606-9A9E-A68E9CB37BA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8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37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2060848"/>
            <a:ext cx="68371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11350" y="3429001"/>
            <a:ext cx="6837114" cy="3040422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>
          <a:xfrm>
            <a:off x="1907704" y="2852936"/>
            <a:ext cx="6840760" cy="504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id-ID" sz="2200" b="1" dirty="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186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64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32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85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5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5" name="Picture 1" descr="Background 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93629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6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70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8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Background 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636912"/>
            <a:ext cx="7067128" cy="348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89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usabili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pringer.com/us/book/9783540626954" TargetMode="External"/><Relationship Id="rId4" Type="http://schemas.openxmlformats.org/officeDocument/2006/relationships/hyperlink" Target="https://creately.com/blog/diagrams/class-diagram-relationship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3352800"/>
            <a:ext cx="7467600" cy="2384425"/>
          </a:xfrm>
          <a:noFill/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COMP6115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 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Object </a:t>
            </a:r>
            <a:r>
              <a:rPr lang="en-US" sz="3600" dirty="0">
                <a:solidFill>
                  <a:srgbClr val="FFFFFF"/>
                </a:solidFill>
              </a:rPr>
              <a:t>Oriented </a:t>
            </a:r>
            <a:r>
              <a:rPr lang="en-US" sz="3600" dirty="0" smtClean="0">
                <a:solidFill>
                  <a:srgbClr val="FFFFFF"/>
                </a:solidFill>
              </a:rPr>
              <a:t>System 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Analysis </a:t>
            </a:r>
            <a:r>
              <a:rPr lang="en-US" sz="3600" dirty="0">
                <a:solidFill>
                  <a:srgbClr val="FFFFFF"/>
                </a:solidFill>
              </a:rPr>
              <a:t>and </a:t>
            </a:r>
            <a:r>
              <a:rPr lang="en-US" sz="3600" dirty="0" smtClean="0">
                <a:solidFill>
                  <a:srgbClr val="FFFFFF"/>
                </a:solidFill>
              </a:rPr>
              <a:t>Design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DIGITAL CONTENT</a:t>
            </a: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AU" sz="4000" dirty="0"/>
              <a:t/>
            </a:r>
            <a:br>
              <a:rPr lang="en-AU" sz="4000" dirty="0"/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Session  # 2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4313" y="4000501"/>
            <a:ext cx="4929187" cy="13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ID" altLang="en-US" sz="2800" b="1" dirty="0">
              <a:solidFill>
                <a:prstClr val="white"/>
              </a:solidFill>
            </a:endParaRPr>
          </a:p>
          <a:p>
            <a:pPr algn="ctr" eaLnBrk="1" hangingPunct="1"/>
            <a:endParaRPr lang="en-US" altLang="en-US" sz="2800" b="1" dirty="0" smtClean="0">
              <a:solidFill>
                <a:prstClr val="white"/>
              </a:solidFill>
            </a:endParaRPr>
          </a:p>
          <a:p>
            <a:pPr algn="ctr" eaLnBrk="1" hangingPunct="1"/>
            <a:endParaRPr lang="en-US" altLang="en-US" sz="2800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7352" y="1676400"/>
            <a:ext cx="66994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https://en.wikipedia.org/wiki/Reusability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(2018)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Kenneth S. Rubin , (2014),  A Practical Guide To The Most Popular Agile Process, ISBN-10: 0-13-704329-5, Edwards Brothers Malloy, Ann Arbor, Michigan. </a:t>
            </a: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Nishadha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(2018), UML Class Diagram Relationships in Explained with Examples,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https://creately.com/blog/diagrams/class-diagram-relationships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Roberta M. Roth, Alan Dennis, Barbara H. Wixom, (2013), Systems Analysis and Design, 5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edition, ISBN: 978-1-118-09374-0, John Wiley&amp; Sons,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Singapore  </a:t>
            </a:r>
          </a:p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Sametinger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Johannes(2018), Software Engineering with Reusable Components,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https://www.springer.com /us/book/9783540626954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(book preview)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Timothy 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Lethbridge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Robert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Laganiere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(2005),  Object-Oriented Software Engineering, ISBN 0-07-70109082, McGraw-Hill Education, Glasgow, UK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6136" y="836712"/>
            <a:ext cx="23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References: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Bina Nusantara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672" y="457200"/>
            <a:ext cx="7067128" cy="1143000"/>
          </a:xfrm>
        </p:spPr>
        <p:txBody>
          <a:bodyPr/>
          <a:lstStyle/>
          <a:p>
            <a:r>
              <a:rPr lang="en-US" altLang="en-US" u="sng" dirty="0" smtClean="0">
                <a:latin typeface="Cooper Black" panose="0208090404030B020404" pitchFamily="18" charset="0"/>
              </a:rPr>
              <a:t>Acknowledgement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057400"/>
            <a:ext cx="7467600" cy="3509963"/>
          </a:xfrm>
          <a:solidFill>
            <a:srgbClr val="7030A0"/>
          </a:solidFill>
        </p:spPr>
        <p:txBody>
          <a:bodyPr/>
          <a:lstStyle/>
          <a:p>
            <a:pPr marL="457200" indent="0">
              <a:buFontTx/>
              <a:buNone/>
              <a:defRPr/>
            </a:pPr>
            <a:endParaRPr lang="en-US" sz="2000" dirty="0" smtClean="0"/>
          </a:p>
          <a:p>
            <a:pPr marL="457200" indent="0">
              <a:buFontTx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This digital content has been developed by the Faculty Member of SCS in Advanced Software Engineering to give an illustration of the Object Oriented System Analysis and Design.</a:t>
            </a:r>
          </a:p>
          <a:p>
            <a:pPr marL="461963" indent="1588" eaLnBrk="1" hangingPunct="1">
              <a:buFontTx/>
              <a:buNone/>
              <a:defRPr/>
            </a:pPr>
            <a:endParaRPr lang="id-ID" sz="2800" dirty="0" smtClean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en-US" sz="2800" b="1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9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basic idea of drawing the class diagram used in UML approach of object oriented analysis and design.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Bina Nusantara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465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2819400"/>
            <a:ext cx="7467600" cy="2384425"/>
          </a:xfrm>
          <a:noFill/>
        </p:spPr>
        <p:txBody>
          <a:bodyPr>
            <a:normAutofit fontScale="90000"/>
          </a:bodyPr>
          <a:lstStyle/>
          <a:p>
            <a:r>
              <a:rPr lang="en-US" sz="2700" dirty="0" smtClean="0">
                <a:solidFill>
                  <a:srgbClr val="FFFFFF"/>
                </a:solidFill>
              </a:rPr>
              <a:t>COMP6115</a:t>
            </a:r>
            <a:r>
              <a:rPr lang="en-US" sz="3600" dirty="0" smtClean="0">
                <a:solidFill>
                  <a:srgbClr val="FFFFFF"/>
                </a:solidFill>
              </a:rPr>
              <a:t> 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Object </a:t>
            </a:r>
            <a:r>
              <a:rPr lang="en-US" sz="2700" dirty="0">
                <a:solidFill>
                  <a:srgbClr val="FFFFFF"/>
                </a:solidFill>
              </a:rPr>
              <a:t>Oriented </a:t>
            </a:r>
            <a:r>
              <a:rPr lang="en-US" sz="2700" dirty="0" smtClean="0">
                <a:solidFill>
                  <a:srgbClr val="FFFFFF"/>
                </a:solidFill>
              </a:rPr>
              <a:t>System </a:t>
            </a:r>
            <a:br>
              <a:rPr lang="en-US" sz="27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Analysis </a:t>
            </a:r>
            <a:r>
              <a:rPr lang="en-US" sz="2700" dirty="0">
                <a:solidFill>
                  <a:srgbClr val="FFFFFF"/>
                </a:solidFill>
              </a:rPr>
              <a:t>and </a:t>
            </a:r>
            <a:r>
              <a:rPr lang="en-US" sz="2700" dirty="0" smtClean="0">
                <a:solidFill>
                  <a:srgbClr val="FFFFFF"/>
                </a:solidFill>
              </a:rPr>
              <a:t>Design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DIGITAL CONTENT:</a:t>
            </a:r>
            <a:br>
              <a:rPr lang="en-US" sz="27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Structural Modeling – Class Diagraming</a:t>
            </a: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AU" sz="4000" dirty="0"/>
              <a:t/>
            </a:r>
            <a:br>
              <a:rPr lang="en-AU" sz="4000" dirty="0"/>
            </a:br>
            <a:r>
              <a:rPr lang="en-US" sz="2800" dirty="0" smtClean="0">
                <a:solidFill>
                  <a:schemeClr val="bg1"/>
                </a:solidFill>
              </a:rPr>
              <a:t>Session  # 5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2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162925" cy="7699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C000"/>
                </a:solidFill>
                <a:latin typeface="Arial Black" pitchFamily="34" charset="0"/>
              </a:rPr>
              <a:t>UML Diagrams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6755" t="41140" r="11261" b="12015"/>
          <a:stretch/>
        </p:blipFill>
        <p:spPr>
          <a:xfrm>
            <a:off x="892842" y="2132856"/>
            <a:ext cx="8064897" cy="3426768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6156176" y="5545038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Objects to be modeled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61657" t="45079" r="29502" b="33266"/>
          <a:stretch/>
        </p:blipFill>
        <p:spPr>
          <a:xfrm>
            <a:off x="5364088" y="5420095"/>
            <a:ext cx="720080" cy="754369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>
          <a:xfrm>
            <a:off x="4716016" y="3789040"/>
            <a:ext cx="515496" cy="20082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1813" t="22439" r="13473" b="11609"/>
          <a:stretch/>
        </p:blipFill>
        <p:spPr>
          <a:xfrm>
            <a:off x="467544" y="1412776"/>
            <a:ext cx="8352928" cy="4824536"/>
          </a:xfrm>
          <a:prstGeom prst="rect">
            <a:avLst/>
          </a:prstGeom>
        </p:spPr>
      </p:pic>
      <p:pic>
        <p:nvPicPr>
          <p:cNvPr id="4" name="PPT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162925" cy="7699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C000"/>
                </a:solidFill>
                <a:latin typeface="Arial Black" pitchFamily="34" charset="0"/>
              </a:rPr>
              <a:t>Objects (Domain Model)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6755" t="41140" r="11261" b="12015"/>
          <a:stretch/>
        </p:blipFill>
        <p:spPr>
          <a:xfrm>
            <a:off x="892842" y="2132856"/>
            <a:ext cx="8064897" cy="3426768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6156176" y="5545038"/>
            <a:ext cx="2133600" cy="6294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 smtClean="0">
                <a:solidFill>
                  <a:srgbClr val="FF0000"/>
                </a:solidFill>
              </a:rPr>
              <a:t>Objects to be modeled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61657" t="45079" r="29502" b="33266"/>
          <a:stretch/>
        </p:blipFill>
        <p:spPr>
          <a:xfrm>
            <a:off x="5364088" y="5420095"/>
            <a:ext cx="720080" cy="754369"/>
          </a:xfrm>
          <a:prstGeom prst="rect">
            <a:avLst/>
          </a:prstGeom>
        </p:spPr>
      </p:pic>
      <p:sp>
        <p:nvSpPr>
          <p:cNvPr id="8" name="Curved Right Arrow 7"/>
          <p:cNvSpPr/>
          <p:nvPr/>
        </p:nvSpPr>
        <p:spPr>
          <a:xfrm>
            <a:off x="4716016" y="3789040"/>
            <a:ext cx="515496" cy="20082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PT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2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83568" y="-27384"/>
            <a:ext cx="8162925" cy="7699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C000"/>
                </a:solidFill>
                <a:latin typeface="Arial Black" pitchFamily="34" charset="0"/>
              </a:rPr>
              <a:t>Object-to-Class Modelling</a:t>
            </a:r>
          </a:p>
        </p:txBody>
      </p:sp>
      <p:grpSp>
        <p:nvGrpSpPr>
          <p:cNvPr id="6148" name="Group 6"/>
          <p:cNvGrpSpPr>
            <a:grpSpLocks/>
          </p:cNvGrpSpPr>
          <p:nvPr/>
        </p:nvGrpSpPr>
        <p:grpSpPr bwMode="auto">
          <a:xfrm>
            <a:off x="5569024" y="2463552"/>
            <a:ext cx="2050976" cy="1901552"/>
            <a:chOff x="3429000" y="3429000"/>
            <a:chExt cx="1695965" cy="1901552"/>
          </a:xfrm>
        </p:grpSpPr>
        <p:sp>
          <p:nvSpPr>
            <p:cNvPr id="6149" name="Rectangle 3"/>
            <p:cNvSpPr>
              <a:spLocks noChangeArrowheads="1"/>
            </p:cNvSpPr>
            <p:nvPr/>
          </p:nvSpPr>
          <p:spPr bwMode="auto">
            <a:xfrm>
              <a:off x="3429000" y="3429000"/>
              <a:ext cx="1695965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id-ID" b="1" dirty="0" smtClean="0">
                  <a:solidFill>
                    <a:srgbClr val="003366"/>
                  </a:solidFill>
                </a:rPr>
                <a:t>Class Name</a:t>
              </a:r>
              <a:endParaRPr lang="en-US" altLang="id-ID" b="1" dirty="0">
                <a:solidFill>
                  <a:srgbClr val="003366"/>
                </a:solidFill>
              </a:endParaRPr>
            </a:p>
          </p:txBody>
        </p:sp>
        <p:sp>
          <p:nvSpPr>
            <p:cNvPr id="6150" name="Rectangle 4"/>
            <p:cNvSpPr>
              <a:spLocks noChangeArrowheads="1"/>
            </p:cNvSpPr>
            <p:nvPr/>
          </p:nvSpPr>
          <p:spPr bwMode="auto">
            <a:xfrm>
              <a:off x="3429000" y="4038600"/>
              <a:ext cx="1695965" cy="75855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id-ID" b="1" dirty="0">
                  <a:solidFill>
                    <a:srgbClr val="003366"/>
                  </a:solidFill>
                </a:rPr>
                <a:t>- </a:t>
              </a:r>
              <a:r>
                <a:rPr lang="en-US" altLang="id-ID" b="1" dirty="0" smtClean="0">
                  <a:solidFill>
                    <a:srgbClr val="003366"/>
                  </a:solidFill>
                </a:rPr>
                <a:t>Attributes List</a:t>
              </a:r>
              <a:endParaRPr lang="en-US" altLang="id-ID" b="1" dirty="0">
                <a:solidFill>
                  <a:srgbClr val="003366"/>
                </a:solidFill>
              </a:endParaRPr>
            </a:p>
            <a:p>
              <a:pPr eaLnBrk="1" hangingPunct="1">
                <a:buFontTx/>
                <a:buChar char="-"/>
              </a:pPr>
              <a:endParaRPr lang="en-US" altLang="id-ID" dirty="0"/>
            </a:p>
            <a:p>
              <a:pPr eaLnBrk="1" hangingPunct="1">
                <a:buFontTx/>
                <a:buChar char="-"/>
              </a:pPr>
              <a:endParaRPr lang="en-US" altLang="id-ID" dirty="0"/>
            </a:p>
          </p:txBody>
        </p:sp>
        <p:sp>
          <p:nvSpPr>
            <p:cNvPr id="6151" name="Rectangle 5"/>
            <p:cNvSpPr>
              <a:spLocks noChangeArrowheads="1"/>
            </p:cNvSpPr>
            <p:nvPr/>
          </p:nvSpPr>
          <p:spPr bwMode="auto">
            <a:xfrm>
              <a:off x="3429000" y="4797152"/>
              <a:ext cx="1695965" cy="5334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id-ID" b="1" dirty="0" smtClean="0">
                  <a:solidFill>
                    <a:srgbClr val="003366"/>
                  </a:solidFill>
                </a:rPr>
                <a:t>+Methods() List</a:t>
              </a:r>
              <a:endParaRPr lang="en-US" altLang="id-ID" b="1" dirty="0">
                <a:solidFill>
                  <a:srgbClr val="003366"/>
                </a:solidFill>
              </a:endParaRPr>
            </a:p>
            <a:p>
              <a:pPr eaLnBrk="1" hangingPunct="1">
                <a:buFontTx/>
                <a:buChar char="-"/>
              </a:pPr>
              <a:endParaRPr lang="en-US" altLang="id-ID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1657" t="45079" r="29502" b="33266"/>
          <a:stretch/>
        </p:blipFill>
        <p:spPr>
          <a:xfrm>
            <a:off x="2604120" y="1711065"/>
            <a:ext cx="1512168" cy="1584176"/>
          </a:xfrm>
          <a:prstGeom prst="rect">
            <a:avLst/>
          </a:prstGeom>
        </p:spPr>
      </p:pic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2604120" y="4149080"/>
            <a:ext cx="1739280" cy="1901552"/>
            <a:chOff x="3429000" y="3429000"/>
            <a:chExt cx="1695965" cy="1901552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3429000" y="3429000"/>
              <a:ext cx="1695965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id-ID" b="1" dirty="0" smtClean="0">
                  <a:solidFill>
                    <a:srgbClr val="003366"/>
                  </a:solidFill>
                </a:rPr>
                <a:t>Customer</a:t>
              </a:r>
              <a:endParaRPr lang="en-US" altLang="id-ID" b="1" dirty="0">
                <a:solidFill>
                  <a:srgbClr val="003366"/>
                </a:solidFill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3429000" y="4038600"/>
              <a:ext cx="1695965" cy="75855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171450" indent="-171450" eaLnBrk="1" hangingPunct="1">
                <a:buFontTx/>
                <a:buChar char="-"/>
              </a:pPr>
              <a:r>
                <a:rPr lang="en-US" altLang="id-ID" b="1" dirty="0" err="1" smtClean="0">
                  <a:solidFill>
                    <a:srgbClr val="003366"/>
                  </a:solidFill>
                </a:rPr>
                <a:t>customerId</a:t>
              </a:r>
              <a:endParaRPr lang="en-US" altLang="id-ID" b="1" dirty="0" smtClean="0">
                <a:solidFill>
                  <a:srgbClr val="003366"/>
                </a:solidFill>
              </a:endParaRPr>
            </a:p>
            <a:p>
              <a:pPr marL="171450" indent="-171450" eaLnBrk="1" hangingPunct="1">
                <a:buFontTx/>
                <a:buChar char="-"/>
              </a:pPr>
              <a:r>
                <a:rPr lang="en-US" altLang="id-ID" b="1" dirty="0" smtClean="0">
                  <a:solidFill>
                    <a:srgbClr val="003366"/>
                  </a:solidFill>
                </a:rPr>
                <a:t>..</a:t>
              </a:r>
            </a:p>
            <a:p>
              <a:pPr marL="171450" indent="-171450" eaLnBrk="1" hangingPunct="1">
                <a:buFontTx/>
                <a:buChar char="-"/>
              </a:pPr>
              <a:r>
                <a:rPr lang="en-US" altLang="id-ID" b="1" dirty="0" smtClean="0">
                  <a:solidFill>
                    <a:srgbClr val="003366"/>
                  </a:solidFill>
                </a:rPr>
                <a:t>..</a:t>
              </a:r>
              <a:endParaRPr lang="en-US" altLang="id-ID" b="1" dirty="0">
                <a:solidFill>
                  <a:srgbClr val="003366"/>
                </a:solidFill>
              </a:endParaRPr>
            </a:p>
            <a:p>
              <a:pPr eaLnBrk="1" hangingPunct="1">
                <a:buFontTx/>
                <a:buChar char="-"/>
              </a:pPr>
              <a:endParaRPr lang="en-US" altLang="id-ID" dirty="0"/>
            </a:p>
            <a:p>
              <a:pPr eaLnBrk="1" hangingPunct="1">
                <a:buFontTx/>
                <a:buChar char="-"/>
              </a:pPr>
              <a:endParaRPr lang="en-US" altLang="id-ID" dirty="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429000" y="4797152"/>
              <a:ext cx="1695965" cy="5334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id-ID" b="1" dirty="0" smtClean="0">
                  <a:solidFill>
                    <a:srgbClr val="003366"/>
                  </a:solidFill>
                </a:rPr>
                <a:t>+</a:t>
              </a:r>
              <a:r>
                <a:rPr lang="en-US" altLang="id-ID" b="1" dirty="0" err="1" smtClean="0">
                  <a:solidFill>
                    <a:srgbClr val="003366"/>
                  </a:solidFill>
                </a:rPr>
                <a:t>getAge</a:t>
              </a:r>
              <a:r>
                <a:rPr lang="en-US" altLang="id-ID" b="1" dirty="0" smtClean="0">
                  <a:solidFill>
                    <a:srgbClr val="003366"/>
                  </a:solidFill>
                </a:rPr>
                <a:t>()</a:t>
              </a:r>
            </a:p>
            <a:p>
              <a:pPr eaLnBrk="1" hangingPunct="1"/>
              <a:r>
                <a:rPr lang="en-US" altLang="id-ID" b="1" dirty="0" smtClean="0">
                  <a:solidFill>
                    <a:srgbClr val="003366"/>
                  </a:solidFill>
                </a:rPr>
                <a:t>+ …</a:t>
              </a:r>
              <a:endParaRPr lang="en-US" altLang="id-ID" b="1" dirty="0">
                <a:solidFill>
                  <a:srgbClr val="003366"/>
                </a:solidFill>
              </a:endParaRPr>
            </a:p>
            <a:p>
              <a:pPr eaLnBrk="1" hangingPunct="1">
                <a:buFontTx/>
                <a:buChar char="-"/>
              </a:pPr>
              <a:endParaRPr lang="en-US" altLang="id-ID" dirty="0"/>
            </a:p>
          </p:txBody>
        </p:sp>
      </p:grpSp>
      <p:sp>
        <p:nvSpPr>
          <p:cNvPr id="4" name="Curved Right Arrow 3"/>
          <p:cNvSpPr/>
          <p:nvPr/>
        </p:nvSpPr>
        <p:spPr>
          <a:xfrm>
            <a:off x="1668016" y="2636912"/>
            <a:ext cx="731520" cy="22322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PT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4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/>
          <p:cNvSpPr>
            <a:spLocks noGrp="1" noChangeArrowheads="1"/>
          </p:cNvSpPr>
          <p:nvPr>
            <p:ph type="title"/>
          </p:nvPr>
        </p:nvSpPr>
        <p:spPr>
          <a:xfrm>
            <a:off x="395536" y="-27905"/>
            <a:ext cx="8208963" cy="9366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C000"/>
                </a:solidFill>
                <a:latin typeface="Arial Black" pitchFamily="34" charset="0"/>
              </a:rPr>
              <a:t>Notation of Class</a:t>
            </a:r>
          </a:p>
        </p:txBody>
      </p:sp>
      <p:sp>
        <p:nvSpPr>
          <p:cNvPr id="15364" name="Rectangle 3"/>
          <p:cNvSpPr>
            <a:spLocks noChangeArrowheads="1"/>
          </p:cNvSpPr>
          <p:nvPr/>
        </p:nvSpPr>
        <p:spPr bwMode="auto">
          <a:xfrm>
            <a:off x="5446440" y="4652739"/>
            <a:ext cx="2133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d-ID" sz="3200" dirty="0">
                <a:latin typeface="Gill Sans MT" panose="020B0502020104020203" pitchFamily="34" charset="0"/>
              </a:rPr>
              <a:t>Methods</a:t>
            </a:r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5217840" y="3267174"/>
            <a:ext cx="2133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d-ID" sz="3200" dirty="0" smtClean="0">
                <a:latin typeface="Gill Sans MT" panose="020B0502020104020203" pitchFamily="34" charset="0"/>
              </a:rPr>
              <a:t>Attributes</a:t>
            </a:r>
            <a:endParaRPr lang="en-US" altLang="id-ID" sz="3200" dirty="0">
              <a:latin typeface="Gill Sans MT" panose="020B0502020104020203" pitchFamily="34" charset="0"/>
            </a:endParaRP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5292179" y="2238747"/>
            <a:ext cx="2514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d-ID" sz="3200" dirty="0" smtClean="0">
                <a:latin typeface="Gill Sans MT" panose="020B0502020104020203" pitchFamily="34" charset="0"/>
              </a:rPr>
              <a:t>Class Name</a:t>
            </a:r>
            <a:endParaRPr lang="en-US" altLang="id-ID" sz="3200" dirty="0">
              <a:latin typeface="Gill Sans MT" panose="020B0502020104020203" pitchFamily="34" charset="0"/>
            </a:endParaRPr>
          </a:p>
        </p:txBody>
      </p:sp>
      <p:sp>
        <p:nvSpPr>
          <p:cNvPr id="15367" name="Line 6"/>
          <p:cNvSpPr>
            <a:spLocks noChangeShapeType="1"/>
          </p:cNvSpPr>
          <p:nvPr/>
        </p:nvSpPr>
        <p:spPr bwMode="auto">
          <a:xfrm flipH="1">
            <a:off x="4151040" y="2564506"/>
            <a:ext cx="1066800" cy="168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15368" name="Line 7"/>
          <p:cNvSpPr>
            <a:spLocks noChangeShapeType="1"/>
          </p:cNvSpPr>
          <p:nvPr/>
        </p:nvSpPr>
        <p:spPr bwMode="auto">
          <a:xfrm flipH="1">
            <a:off x="4151040" y="4943575"/>
            <a:ext cx="1295400" cy="1416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15369" name="Line 8"/>
          <p:cNvSpPr>
            <a:spLocks noChangeShapeType="1"/>
          </p:cNvSpPr>
          <p:nvPr/>
        </p:nvSpPr>
        <p:spPr bwMode="auto">
          <a:xfrm flipH="1">
            <a:off x="4151040" y="3571974"/>
            <a:ext cx="1066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1371600" y="1676400"/>
            <a:ext cx="2667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id-ID" sz="2800" dirty="0" smtClean="0">
                <a:latin typeface="Gill Sans MT" panose="020B0502020104020203" pitchFamily="34" charset="0"/>
              </a:rPr>
              <a:t>Customer</a:t>
            </a:r>
            <a:endParaRPr lang="en-US" altLang="id-ID" sz="2800" dirty="0">
              <a:latin typeface="Gill Sans MT" panose="020B0502020104020203" pitchFamily="34" charset="0"/>
            </a:endParaRPr>
          </a:p>
        </p:txBody>
      </p:sp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1371600" y="2362200"/>
            <a:ext cx="26670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d-ID" dirty="0" smtClean="0">
                <a:latin typeface="Gill Sans MT" panose="020B0502020104020203" pitchFamily="34" charset="0"/>
              </a:rPr>
              <a:t>- </a:t>
            </a:r>
            <a:r>
              <a:rPr lang="en-US" altLang="id-ID" dirty="0" err="1" smtClean="0">
                <a:latin typeface="Gill Sans MT" panose="020B0502020104020203" pitchFamily="34" charset="0"/>
              </a:rPr>
              <a:t>customerId</a:t>
            </a:r>
            <a:endParaRPr lang="en-US" altLang="id-ID" dirty="0">
              <a:latin typeface="Gill Sans MT" panose="020B0502020104020203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d-ID" dirty="0" smtClean="0">
                <a:latin typeface="Gill Sans MT" panose="020B0502020104020203" pitchFamily="34" charset="0"/>
              </a:rPr>
              <a:t>- </a:t>
            </a:r>
            <a:r>
              <a:rPr lang="en-US" altLang="id-ID" dirty="0" err="1" smtClean="0">
                <a:latin typeface="Gill Sans MT" panose="020B0502020104020203" pitchFamily="34" charset="0"/>
              </a:rPr>
              <a:t>firstName</a:t>
            </a:r>
            <a:endParaRPr lang="en-US" altLang="id-ID" dirty="0" smtClean="0">
              <a:latin typeface="Gill Sans MT" panose="020B0502020104020203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d-ID" dirty="0" smtClean="0">
                <a:latin typeface="Gill Sans MT" panose="020B0502020104020203" pitchFamily="34" charset="0"/>
              </a:rPr>
              <a:t>- </a:t>
            </a:r>
            <a:r>
              <a:rPr lang="en-US" altLang="id-ID" dirty="0" err="1" smtClean="0">
                <a:latin typeface="Gill Sans MT" panose="020B0502020104020203" pitchFamily="34" charset="0"/>
              </a:rPr>
              <a:t>lastName</a:t>
            </a:r>
            <a:endParaRPr lang="en-US" altLang="id-ID" dirty="0" smtClean="0">
              <a:latin typeface="Gill Sans MT" panose="020B0502020104020203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d-ID" dirty="0" smtClean="0">
                <a:latin typeface="Gill Sans MT" panose="020B0502020104020203" pitchFamily="34" charset="0"/>
              </a:rPr>
              <a:t>- </a:t>
            </a:r>
            <a:r>
              <a:rPr lang="en-US" altLang="id-ID" dirty="0" err="1" smtClean="0">
                <a:latin typeface="Gill Sans MT" panose="020B0502020104020203" pitchFamily="34" charset="0"/>
              </a:rPr>
              <a:t>dateOfBirth</a:t>
            </a:r>
            <a:endParaRPr lang="en-US" altLang="id-ID" dirty="0" smtClean="0">
              <a:latin typeface="Gill Sans MT" panose="020B0502020104020203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d-ID" dirty="0" smtClean="0">
                <a:latin typeface="Gill Sans MT" panose="020B0502020104020203" pitchFamily="34" charset="0"/>
              </a:rPr>
              <a:t>- address</a:t>
            </a:r>
            <a:endParaRPr lang="en-US" altLang="id-ID" dirty="0">
              <a:latin typeface="Gill Sans MT" panose="020B0502020104020203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d-ID" dirty="0" smtClean="0">
                <a:latin typeface="Gill Sans MT" panose="020B0502020104020203" pitchFamily="34" charset="0"/>
              </a:rPr>
              <a:t> </a:t>
            </a:r>
            <a:endParaRPr lang="en-US" altLang="id-ID" dirty="0">
              <a:latin typeface="Gill Sans MT" panose="020B0502020104020203" pitchFamily="34" charset="0"/>
            </a:endParaRPr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1371600" y="4191000"/>
            <a:ext cx="2667000" cy="1187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id-ID" dirty="0" smtClean="0">
                <a:latin typeface="Gill Sans MT" panose="020B0502020104020203" pitchFamily="34" charset="0"/>
              </a:rPr>
              <a:t>- </a:t>
            </a:r>
            <a:r>
              <a:rPr lang="en-US" altLang="id-ID" dirty="0" err="1" smtClean="0">
                <a:latin typeface="Gill Sans MT" panose="020B0502020104020203" pitchFamily="34" charset="0"/>
              </a:rPr>
              <a:t>getAge</a:t>
            </a:r>
            <a:r>
              <a:rPr lang="en-US" altLang="id-ID" dirty="0" smtClean="0">
                <a:latin typeface="Gill Sans MT" panose="020B0502020104020203" pitchFamily="34" charset="0"/>
              </a:rPr>
              <a:t>()</a:t>
            </a:r>
            <a:endParaRPr lang="en-US" altLang="id-ID" dirty="0">
              <a:latin typeface="Gill Sans MT" panose="020B0502020104020203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d-ID" dirty="0" smtClean="0">
                <a:latin typeface="Gill Sans MT" panose="020B0502020104020203" pitchFamily="34" charset="0"/>
              </a:rPr>
              <a:t>- </a:t>
            </a:r>
            <a:r>
              <a:rPr lang="en-US" altLang="id-ID" dirty="0" err="1" smtClean="0">
                <a:latin typeface="Gill Sans MT" panose="020B0502020104020203" pitchFamily="34" charset="0"/>
              </a:rPr>
              <a:t>displayOrder</a:t>
            </a:r>
            <a:r>
              <a:rPr lang="en-US" altLang="id-ID" dirty="0" smtClean="0">
                <a:latin typeface="Gill Sans MT" panose="020B0502020104020203" pitchFamily="34" charset="0"/>
              </a:rPr>
              <a:t>()</a:t>
            </a:r>
            <a:endParaRPr lang="en-US" altLang="id-ID" dirty="0">
              <a:latin typeface="Gill Sans MT" panose="020B0502020104020203" pitchFamily="34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id-ID" dirty="0" smtClean="0">
                <a:latin typeface="Gill Sans MT" panose="020B0502020104020203" pitchFamily="34" charset="0"/>
              </a:rPr>
              <a:t>- registration()</a:t>
            </a:r>
            <a:endParaRPr lang="en-US" altLang="id-ID" dirty="0">
              <a:latin typeface="Gill Sans MT" panose="020B0502020104020203" pitchFamily="34" charset="0"/>
            </a:endParaRPr>
          </a:p>
        </p:txBody>
      </p:sp>
      <p:pic>
        <p:nvPicPr>
          <p:cNvPr id="2" name="PPT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77331"/>
      </p:ext>
    </p:extLst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20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8858" grpId="0" animBg="1"/>
      <p:bldP spid="78859" grpId="0" animBg="1"/>
      <p:bldP spid="788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28600"/>
            <a:ext cx="7067128" cy="1143000"/>
          </a:xfrm>
        </p:spPr>
        <p:txBody>
          <a:bodyPr/>
          <a:lstStyle/>
          <a:p>
            <a:r>
              <a:rPr lang="en-US" dirty="0" smtClean="0"/>
              <a:t>Relationship in UML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1010" t="10534" r="23765" b="26321"/>
          <a:stretch/>
        </p:blipFill>
        <p:spPr>
          <a:xfrm>
            <a:off x="1871553" y="1600200"/>
            <a:ext cx="5824647" cy="374441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168" y="6165304"/>
            <a:ext cx="2133600" cy="47625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Bina</a:t>
            </a:r>
            <a:r>
              <a:rPr lang="en-US" dirty="0" smtClean="0"/>
              <a:t> Nusantara</a:t>
            </a:r>
            <a:endParaRPr lang="id-ID" dirty="0"/>
          </a:p>
        </p:txBody>
      </p:sp>
      <p:sp>
        <p:nvSpPr>
          <p:cNvPr id="6" name="Date Placeholder 3"/>
          <p:cNvSpPr txBox="1">
            <a:spLocks/>
          </p:cNvSpPr>
          <p:nvPr/>
        </p:nvSpPr>
        <p:spPr>
          <a:xfrm>
            <a:off x="3707904" y="6165304"/>
            <a:ext cx="5112568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/>
              <a:t>Source: https://creately.com/blog/diagrams/class-diagram-relationships/</a:t>
            </a:r>
            <a:endParaRPr lang="id-ID" dirty="0"/>
          </a:p>
        </p:txBody>
      </p:sp>
      <p:pic>
        <p:nvPicPr>
          <p:cNvPr id="3" name="PPT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9272" y="381000"/>
            <a:ext cx="7067128" cy="1143000"/>
          </a:xfrm>
        </p:spPr>
        <p:txBody>
          <a:bodyPr/>
          <a:lstStyle/>
          <a:p>
            <a:r>
              <a:rPr lang="en-US" dirty="0" smtClean="0"/>
              <a:t>Relationships type examples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5093" t="50877" r="2069" b="21059"/>
          <a:stretch/>
        </p:blipFill>
        <p:spPr>
          <a:xfrm>
            <a:off x="539552" y="2060848"/>
            <a:ext cx="4680520" cy="115212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Bina Nusantara</a:t>
            </a:r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4504" t="41141" r="27309" b="26375"/>
          <a:stretch/>
        </p:blipFill>
        <p:spPr>
          <a:xfrm>
            <a:off x="5868143" y="2132856"/>
            <a:ext cx="1872209" cy="882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0114" t="36219" r="6279" b="26375"/>
          <a:stretch/>
        </p:blipFill>
        <p:spPr>
          <a:xfrm>
            <a:off x="683568" y="3212976"/>
            <a:ext cx="4464496" cy="1975077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/>
        </p:nvSpPr>
        <p:spPr>
          <a:xfrm>
            <a:off x="5724128" y="6265118"/>
            <a:ext cx="2448272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/>
              <a:t>Source: </a:t>
            </a:r>
            <a:r>
              <a:rPr lang="en-US" dirty="0" smtClean="0"/>
              <a:t>Timothy C. </a:t>
            </a:r>
            <a:r>
              <a:rPr lang="en-US" dirty="0" err="1" smtClean="0"/>
              <a:t>Lethbridge</a:t>
            </a:r>
            <a:endParaRPr lang="id-ID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36818" t="19485" r="18977" b="4720"/>
          <a:stretch/>
        </p:blipFill>
        <p:spPr>
          <a:xfrm>
            <a:off x="5292080" y="3562983"/>
            <a:ext cx="2861271" cy="2098265"/>
          </a:xfrm>
          <a:prstGeom prst="rect">
            <a:avLst/>
          </a:prstGeom>
        </p:spPr>
      </p:pic>
      <p:pic>
        <p:nvPicPr>
          <p:cNvPr id="3" name="PPT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9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plate PPT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 2015</Template>
  <TotalTime>871</TotalTime>
  <Words>204</Words>
  <Application>Microsoft Office PowerPoint</Application>
  <PresentationFormat>On-screen Show (4:3)</PresentationFormat>
  <Paragraphs>59</Paragraphs>
  <Slides>11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ＭＳ Ｐゴシック</vt:lpstr>
      <vt:lpstr>宋体</vt:lpstr>
      <vt:lpstr>Arial</vt:lpstr>
      <vt:lpstr>Arial Black</vt:lpstr>
      <vt:lpstr>Calibri</vt:lpstr>
      <vt:lpstr>Cooper Black</vt:lpstr>
      <vt:lpstr>Georgia</vt:lpstr>
      <vt:lpstr>Gill Sans MT</vt:lpstr>
      <vt:lpstr>Open Sans</vt:lpstr>
      <vt:lpstr>Times New Roman</vt:lpstr>
      <vt:lpstr>Template PPT 2015</vt:lpstr>
      <vt:lpstr>COMP6115   Object Oriented System  Analysis and Design  DIGITAL CONTENT    Session  # 2 </vt:lpstr>
      <vt:lpstr>Learning Objective</vt:lpstr>
      <vt:lpstr>COMP6115  Object Oriented System  Analysis and Design  DIGITAL CONTENT: Structural Modeling – Class Diagraming  Session  # 5 </vt:lpstr>
      <vt:lpstr>UML Diagrams</vt:lpstr>
      <vt:lpstr>Objects (Domain Model)</vt:lpstr>
      <vt:lpstr>Object-to-Class Modelling</vt:lpstr>
      <vt:lpstr>Notation of Class</vt:lpstr>
      <vt:lpstr>Relationship in UML</vt:lpstr>
      <vt:lpstr>Relationships type examples</vt:lpstr>
      <vt:lpstr>PowerPoint Presentation</vt:lpstr>
      <vt:lpstr>Acknowledgement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 Session  #</dc:title>
  <dc:creator>Yulia</dc:creator>
  <cp:lastModifiedBy>Mohamad Subekti</cp:lastModifiedBy>
  <cp:revision>194</cp:revision>
  <dcterms:created xsi:type="dcterms:W3CDTF">2015-05-04T03:33:03Z</dcterms:created>
  <dcterms:modified xsi:type="dcterms:W3CDTF">2019-07-23T07:13:33Z</dcterms:modified>
</cp:coreProperties>
</file>